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9" r:id="rId3"/>
    <p:sldId id="288" r:id="rId4"/>
    <p:sldId id="289" r:id="rId5"/>
    <p:sldId id="261" r:id="rId6"/>
    <p:sldId id="291" r:id="rId7"/>
    <p:sldId id="262" r:id="rId8"/>
    <p:sldId id="273" r:id="rId9"/>
    <p:sldId id="263" r:id="rId10"/>
    <p:sldId id="268" r:id="rId11"/>
    <p:sldId id="292" r:id="rId12"/>
    <p:sldId id="293" r:id="rId13"/>
    <p:sldId id="295" r:id="rId14"/>
    <p:sldId id="264" r:id="rId15"/>
    <p:sldId id="283" r:id="rId16"/>
    <p:sldId id="265" r:id="rId17"/>
    <p:sldId id="286" r:id="rId18"/>
    <p:sldId id="276" r:id="rId19"/>
    <p:sldId id="296" r:id="rId20"/>
    <p:sldId id="258" r:id="rId2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2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E82EB-CE08-449C-A633-475730DA1BE0}" v="3" dt="2019-05-23T13:00:36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5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560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тевосян Армен Арсенович" userId="fd08f846-2835-4c88-9aed-4056687cfe5e" providerId="ADAL" clId="{9C00B179-49FF-4328-A251-DB84DB524DFE}"/>
    <pc:docChg chg="custSel modSld">
      <pc:chgData name="Матевосян Армен Арсенович" userId="fd08f846-2835-4c88-9aed-4056687cfe5e" providerId="ADAL" clId="{9C00B179-49FF-4328-A251-DB84DB524DFE}" dt="2019-05-23T13:00:36.853" v="4"/>
      <pc:docMkLst>
        <pc:docMk/>
      </pc:docMkLst>
      <pc:sldChg chg="addSp delSp modSp delAnim modAnim">
        <pc:chgData name="Матевосян Армен Арсенович" userId="fd08f846-2835-4c88-9aed-4056687cfe5e" providerId="ADAL" clId="{9C00B179-49FF-4328-A251-DB84DB524DFE}" dt="2019-05-23T13:00:36.853" v="4"/>
        <pc:sldMkLst>
          <pc:docMk/>
          <pc:sldMk cId="0" sldId="265"/>
        </pc:sldMkLst>
        <pc:spChg chg="add mod">
          <ac:chgData name="Матевосян Армен Арсенович" userId="fd08f846-2835-4c88-9aed-4056687cfe5e" providerId="ADAL" clId="{9C00B179-49FF-4328-A251-DB84DB524DFE}" dt="2019-05-23T13:00:32.234" v="3"/>
          <ac:spMkLst>
            <pc:docMk/>
            <pc:sldMk cId="0" sldId="265"/>
            <ac:spMk id="3" creationId="{93CD445C-3CCF-4F66-B3A0-EBC838667B33}"/>
          </ac:spMkLst>
        </pc:spChg>
        <pc:spChg chg="add del mod">
          <ac:chgData name="Матевосян Армен Арсенович" userId="fd08f846-2835-4c88-9aed-4056687cfe5e" providerId="ADAL" clId="{9C00B179-49FF-4328-A251-DB84DB524DFE}" dt="2019-05-23T13:00:36.853" v="4"/>
          <ac:spMkLst>
            <pc:docMk/>
            <pc:sldMk cId="0" sldId="265"/>
            <ac:spMk id="4" creationId="{41AA9DD8-E068-4C4C-848E-C9185612777C}"/>
          </ac:spMkLst>
        </pc:spChg>
        <pc:picChg chg="add del mod">
          <ac:chgData name="Матевосян Армен Арсенович" userId="fd08f846-2835-4c88-9aed-4056687cfe5e" providerId="ADAL" clId="{9C00B179-49FF-4328-A251-DB84DB524DFE}" dt="2019-05-23T13:00:27.736" v="2" actId="478"/>
          <ac:picMkLst>
            <pc:docMk/>
            <pc:sldMk cId="0" sldId="265"/>
            <ac:picMk id="2" creationId="{85592B75-544D-4E07-B8F9-0686B242FE34}"/>
          </ac:picMkLst>
        </pc:picChg>
        <pc:picChg chg="add mod">
          <ac:chgData name="Матевосян Армен Арсенович" userId="fd08f846-2835-4c88-9aed-4056687cfe5e" providerId="ADAL" clId="{9C00B179-49FF-4328-A251-DB84DB524DFE}" dt="2019-05-23T13:00:36.853" v="4"/>
          <ac:picMkLst>
            <pc:docMk/>
            <pc:sldMk cId="0" sldId="265"/>
            <ac:picMk id="5" creationId="{AD8ACDC0-8AFB-452A-B97F-6F0A7FDEAFC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9D9B1-B6B0-4324-91A6-EA2D4E340434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CB3C1-8DEB-4F78-85B6-939055E39EDB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D563-E40F-4587-96CC-6FC37E1B9AD4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1F2-488E-48F5-B284-CB2ADAE765FC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32485-165D-4AD8-8DD3-ABDE4DD29132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1CB64-5CF5-4F51-85BC-788A4A7F3B6F}" type="datetime1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C625-3F9E-4DFB-A5E1-1CBDC5003C45}" type="datetime1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6697-FEC6-4C36-B0D2-2C440F34F0B7}" type="datetime1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8EB36-176D-458F-A1D1-51CF3378A8BB}" type="datetime1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F3EA-07D7-4291-97BD-1D78061A2850}" type="datetime1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912E4-C26E-43EE-9313-25FCA704325B}" type="datetime1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8E82FEC-4005-4EF6-B205-585ADA59CD5B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120804/Finding-groups-in-data-with-Csharp-Agglomerative-C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bm.com/ru-ru/analytics/spss-statistics-softwar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analytics/ru/ru/technology/sps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  <a:t>Департамент программной инженерии</a:t>
            </a:r>
            <a:b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  <a:t>Курсовая работа</a:t>
            </a:r>
            <a:b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</a:br>
            <a:r>
              <a:rPr lang="ru-RU" sz="2000" dirty="0">
                <a:solidFill>
                  <a:srgbClr val="000066"/>
                </a:solidFill>
                <a:cs typeface="+mj-lt"/>
              </a:rPr>
              <a:t>Программа для кластеризации российских вузов по показателям их научно-образовательной деятельности на основе иерархического </a:t>
            </a:r>
            <a:r>
              <a:rPr lang="ru-RU" sz="2000" dirty="0" err="1">
                <a:solidFill>
                  <a:srgbClr val="000066"/>
                </a:solidFill>
                <a:cs typeface="+mj-lt"/>
              </a:rPr>
              <a:t>агломеративного</a:t>
            </a:r>
            <a:r>
              <a:rPr lang="ru-RU" sz="2000" dirty="0">
                <a:solidFill>
                  <a:srgbClr val="000066"/>
                </a:solidFill>
                <a:cs typeface="+mj-lt"/>
              </a:rPr>
              <a:t> метода</a:t>
            </a:r>
            <a:endParaRPr lang="en-US" sz="2900" dirty="0">
              <a:solidFill>
                <a:srgbClr val="FF0000"/>
              </a:solidFill>
              <a:ea typeface="MS PGothic" panose="020B0600070205080204" charset="-128"/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380129" y="4337049"/>
            <a:ext cx="6400800" cy="1821703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Выполнил студент группы БПИ-181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  <a:endParaRPr lang="ru-RU" sz="1800" dirty="0">
              <a:solidFill>
                <a:srgbClr val="000066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 dirty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Научный руководитель: </a:t>
            </a:r>
          </a:p>
          <a:p>
            <a:pPr algn="r" eaLnBrk="1" hangingPunct="1"/>
            <a:r>
              <a:rPr lang="ru-RU" sz="1800" dirty="0">
                <a:solidFill>
                  <a:srgbClr val="003F82"/>
                </a:solidFill>
                <a:latin typeface="Myriad Pro"/>
              </a:rPr>
              <a:t>Преподаватель департамента программной инженерии </a:t>
            </a:r>
            <a:r>
              <a:rPr lang="ru-RU" sz="1800" dirty="0" err="1">
                <a:solidFill>
                  <a:srgbClr val="003F82"/>
                </a:solidFill>
                <a:latin typeface="Myriad Pro"/>
              </a:rPr>
              <a:t>Меликян</a:t>
            </a:r>
            <a:r>
              <a:rPr lang="ru-RU" sz="1800" dirty="0">
                <a:solidFill>
                  <a:srgbClr val="003F82"/>
                </a:solidFill>
                <a:latin typeface="Myriad Pro"/>
              </a:rPr>
              <a:t> А. В.</a:t>
            </a:r>
            <a:endParaRPr kumimoji="1" lang="ru-RU" sz="1200" dirty="0">
              <a:solidFill>
                <a:srgbClr val="003F82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2019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B57FFD-70CD-4C5C-8117-5884EA760DE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ВЫБРАННОГО АЛГОРИТМА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66302" cy="45243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Myriad Pro"/>
              </a:rPr>
              <a:t>Входные данные</a:t>
            </a:r>
            <a:br>
              <a:rPr lang="ru-RU" sz="2000" dirty="0">
                <a:solidFill>
                  <a:srgbClr val="003F82"/>
                </a:solidFill>
                <a:latin typeface="Myriad Pro"/>
              </a:rPr>
            </a:br>
            <a:r>
              <a:rPr lang="ru-RU" sz="2000" dirty="0">
                <a:solidFill>
                  <a:srgbClr val="003F82"/>
                </a:solidFill>
                <a:latin typeface="Myriad Pro"/>
              </a:rPr>
              <a:t>Таблицы данных в формате </a:t>
            </a:r>
            <a:r>
              <a:rPr lang="en-US" sz="2000" dirty="0">
                <a:solidFill>
                  <a:srgbClr val="003F82"/>
                </a:solidFill>
                <a:latin typeface="Myriad Pro"/>
              </a:rPr>
              <a:t>CSV </a:t>
            </a:r>
            <a:endParaRPr lang="ru-RU" sz="1600" dirty="0">
              <a:solidFill>
                <a:srgbClr val="003F82"/>
              </a:solidFill>
              <a:latin typeface="Myriad Pro"/>
            </a:endParaRPr>
          </a:p>
          <a:p>
            <a:endParaRPr lang="ru-RU" sz="1200" dirty="0">
              <a:solidFill>
                <a:srgbClr val="003F82"/>
              </a:solidFill>
              <a:latin typeface="Myriad Pro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Myriad Pro"/>
              </a:rPr>
              <a:t>Выходные данные</a:t>
            </a:r>
            <a:br>
              <a:rPr lang="ru-RU" sz="2000" dirty="0">
                <a:solidFill>
                  <a:srgbClr val="003F82"/>
                </a:solidFill>
                <a:latin typeface="Myriad Pro"/>
              </a:rPr>
            </a:br>
            <a:r>
              <a:rPr lang="ru-RU" sz="2000" dirty="0" err="1">
                <a:solidFill>
                  <a:srgbClr val="003F82"/>
                </a:solidFill>
                <a:latin typeface="Myriad Pro"/>
              </a:rPr>
              <a:t>Кластерзированые</a:t>
            </a:r>
            <a:r>
              <a:rPr lang="ru-RU" sz="2000" dirty="0">
                <a:solidFill>
                  <a:srgbClr val="003F82"/>
                </a:solidFill>
                <a:latin typeface="Myriad Pro"/>
              </a:rPr>
              <a:t> данные</a:t>
            </a:r>
            <a:endParaRPr lang="en-US" sz="2000" dirty="0">
              <a:solidFill>
                <a:srgbClr val="003F82"/>
              </a:solidFill>
              <a:latin typeface="Myriad Pro"/>
            </a:endParaRPr>
          </a:p>
          <a:p>
            <a:endParaRPr lang="ru-RU" sz="1600" dirty="0">
              <a:solidFill>
                <a:srgbClr val="003F82"/>
              </a:solidFill>
              <a:latin typeface="Myriad Pro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Myriad Pro"/>
              </a:rPr>
              <a:t>Шаг 1</a:t>
            </a:r>
            <a:br>
              <a:rPr lang="ru-RU" sz="1600" dirty="0">
                <a:solidFill>
                  <a:srgbClr val="003F82"/>
                </a:solidFill>
                <a:latin typeface="Myriad Pro"/>
              </a:rPr>
            </a:br>
            <a:r>
              <a:rPr lang="ru-RU" sz="1600" dirty="0">
                <a:solidFill>
                  <a:srgbClr val="003F82"/>
                </a:solidFill>
                <a:latin typeface="Myriad Pro"/>
              </a:rPr>
              <a:t>Во-первых программа считает выбранный входной файл</a:t>
            </a:r>
            <a:r>
              <a:rPr lang="en-US" sz="1600" dirty="0">
                <a:solidFill>
                  <a:srgbClr val="003F82"/>
                </a:solidFill>
                <a:latin typeface="Myriad Pro"/>
              </a:rPr>
              <a:t> </a:t>
            </a:r>
            <a:r>
              <a:rPr lang="ru-RU" sz="1600" dirty="0">
                <a:solidFill>
                  <a:srgbClr val="003F82"/>
                </a:solidFill>
                <a:latin typeface="Myriad Pro"/>
              </a:rPr>
              <a:t>по заданной конфигурации файла</a:t>
            </a:r>
            <a:r>
              <a:rPr lang="en-US" sz="1600" dirty="0">
                <a:solidFill>
                  <a:srgbClr val="003F82"/>
                </a:solidFill>
                <a:latin typeface="Myriad Pro"/>
              </a:rPr>
              <a:t>. </a:t>
            </a:r>
            <a:r>
              <a:rPr lang="ru-RU" sz="1600" dirty="0">
                <a:solidFill>
                  <a:srgbClr val="003F82"/>
                </a:solidFill>
                <a:latin typeface="Myriad Pro"/>
              </a:rPr>
              <a:t>Проверяется корректность файла</a:t>
            </a:r>
            <a:r>
              <a:rPr lang="en-US" sz="1600" dirty="0">
                <a:solidFill>
                  <a:srgbClr val="003F82"/>
                </a:solidFill>
                <a:latin typeface="Myriad Pro"/>
              </a:rPr>
              <a:t>. </a:t>
            </a:r>
            <a:endParaRPr lang="ru-RU" sz="1600" dirty="0">
              <a:solidFill>
                <a:srgbClr val="003F82"/>
              </a:solidFill>
              <a:latin typeface="Myriad Pro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Myriad Pro"/>
              </a:rPr>
              <a:t>Шаг 2</a:t>
            </a:r>
            <a:br>
              <a:rPr lang="ru-RU" sz="1200" dirty="0">
                <a:solidFill>
                  <a:srgbClr val="003F82"/>
                </a:solidFill>
                <a:latin typeface="Myriad Pro"/>
              </a:rPr>
            </a:br>
            <a:r>
              <a:rPr lang="ru-RU" sz="1600" dirty="0">
                <a:solidFill>
                  <a:srgbClr val="003F82"/>
                </a:solidFill>
                <a:latin typeface="Myriad Pro"/>
              </a:rPr>
              <a:t>Представленные данные </a:t>
            </a:r>
            <a:r>
              <a:rPr lang="ru-RU" sz="1600" dirty="0" err="1">
                <a:solidFill>
                  <a:srgbClr val="003F82"/>
                </a:solidFill>
                <a:latin typeface="Myriad Pro"/>
              </a:rPr>
              <a:t>конвертируеться</a:t>
            </a:r>
            <a:r>
              <a:rPr lang="ru-RU" sz="1600" dirty="0">
                <a:solidFill>
                  <a:srgbClr val="003F82"/>
                </a:solidFill>
                <a:latin typeface="Myriad Pro"/>
              </a:rPr>
              <a:t> в специальные данные для удобства </a:t>
            </a:r>
            <a:r>
              <a:rPr lang="ru-RU" sz="1600" dirty="0" err="1">
                <a:solidFill>
                  <a:srgbClr val="003F82"/>
                </a:solidFill>
                <a:latin typeface="Myriad Pro"/>
              </a:rPr>
              <a:t>кластреизации</a:t>
            </a:r>
            <a:r>
              <a:rPr lang="en-US" sz="1600" dirty="0">
                <a:solidFill>
                  <a:srgbClr val="003F82"/>
                </a:solidFill>
                <a:latin typeface="Myriad Pro"/>
              </a:rPr>
              <a:t>.</a:t>
            </a:r>
          </a:p>
          <a:p>
            <a:r>
              <a:rPr lang="ru-RU" sz="2000" b="1" dirty="0">
                <a:solidFill>
                  <a:srgbClr val="003F82"/>
                </a:solidFill>
                <a:latin typeface="Myriad Pro"/>
              </a:rPr>
              <a:t>Шаг </a:t>
            </a:r>
            <a:r>
              <a:rPr lang="en-US" sz="2000" b="1" dirty="0">
                <a:solidFill>
                  <a:srgbClr val="003F82"/>
                </a:solidFill>
                <a:latin typeface="Myriad Pro"/>
              </a:rPr>
              <a:t>3</a:t>
            </a:r>
            <a:br>
              <a:rPr lang="ru-RU" sz="1200" dirty="0">
                <a:solidFill>
                  <a:srgbClr val="003F82"/>
                </a:solidFill>
                <a:latin typeface="Myriad Pro"/>
              </a:rPr>
            </a:br>
            <a:r>
              <a:rPr lang="ru-RU" sz="1600" dirty="0">
                <a:solidFill>
                  <a:srgbClr val="003F82"/>
                </a:solidFill>
                <a:latin typeface="Myriad Pro"/>
              </a:rPr>
              <a:t>Представляется окно для выбора параметров кластеризации</a:t>
            </a:r>
            <a:r>
              <a:rPr lang="en-US" sz="1600" dirty="0">
                <a:solidFill>
                  <a:srgbClr val="003F82"/>
                </a:solidFill>
                <a:latin typeface="Myriad Pro"/>
              </a:rPr>
              <a:t>. </a:t>
            </a:r>
            <a:r>
              <a:rPr lang="ru-RU" sz="1600" dirty="0">
                <a:solidFill>
                  <a:srgbClr val="003F82"/>
                </a:solidFill>
                <a:latin typeface="Myriad Pro"/>
              </a:rPr>
              <a:t>Происходит проверка корректности выбранных параметров</a:t>
            </a:r>
            <a:r>
              <a:rPr lang="en-US" sz="1600" dirty="0">
                <a:solidFill>
                  <a:srgbClr val="003F82"/>
                </a:solidFill>
                <a:latin typeface="Myriad Pro"/>
              </a:rPr>
              <a:t>.</a:t>
            </a:r>
          </a:p>
          <a:p>
            <a:endParaRPr lang="en-US" sz="1200" dirty="0">
              <a:solidFill>
                <a:srgbClr val="003F82"/>
              </a:solidFill>
              <a:latin typeface="Myriad Pro"/>
            </a:endParaRPr>
          </a:p>
          <a:p>
            <a:endParaRPr lang="ru-RU" sz="1200" dirty="0">
              <a:solidFill>
                <a:srgbClr val="003F82"/>
              </a:solidFill>
              <a:latin typeface="Myriad Pro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4CAFE-21E1-4DB3-8842-4AA772016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ВЫБРАННОГО АЛГОРИТМА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66302" cy="34163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Myriad Pro"/>
              </a:rPr>
              <a:t>Шаг </a:t>
            </a:r>
            <a:r>
              <a:rPr lang="en-US" sz="2000" b="1" dirty="0">
                <a:solidFill>
                  <a:srgbClr val="003F82"/>
                </a:solidFill>
                <a:latin typeface="Myriad Pro"/>
              </a:rPr>
              <a:t>4</a:t>
            </a:r>
          </a:p>
          <a:p>
            <a:r>
              <a:rPr lang="ru-RU" sz="1600" dirty="0">
                <a:solidFill>
                  <a:srgbClr val="003F82"/>
                </a:solidFill>
                <a:latin typeface="Myriad Pro"/>
              </a:rPr>
              <a:t>Из данных таблицы создаются одиночные(</a:t>
            </a:r>
            <a:r>
              <a:rPr lang="ru-RU" sz="1600" dirty="0" err="1">
                <a:solidFill>
                  <a:srgbClr val="003F82"/>
                </a:solidFill>
                <a:latin typeface="Myriad Pro"/>
              </a:rPr>
              <a:t>синглтон</a:t>
            </a:r>
            <a:r>
              <a:rPr lang="ru-RU" sz="1600" dirty="0">
                <a:solidFill>
                  <a:srgbClr val="003F82"/>
                </a:solidFill>
                <a:latin typeface="Myriad Pro"/>
              </a:rPr>
              <a:t>) кластеры, т. е. кластеры, в которых нет вложенных кластеров и добавляются в список кластеров.</a:t>
            </a:r>
            <a:endParaRPr lang="en-US" sz="1600" dirty="0">
              <a:solidFill>
                <a:srgbClr val="003F82"/>
              </a:solidFill>
              <a:latin typeface="Myriad Pro"/>
            </a:endParaRPr>
          </a:p>
          <a:p>
            <a:endParaRPr lang="en-US" sz="1600" dirty="0">
              <a:solidFill>
                <a:srgbClr val="003F82"/>
              </a:solidFill>
              <a:latin typeface="Myriad Pro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Myriad Pro"/>
              </a:rPr>
              <a:t>Шаг </a:t>
            </a:r>
            <a:r>
              <a:rPr lang="en-US" sz="2000" b="1" dirty="0">
                <a:solidFill>
                  <a:srgbClr val="003F82"/>
                </a:solidFill>
                <a:latin typeface="Myriad Pro"/>
              </a:rPr>
              <a:t>5</a:t>
            </a:r>
            <a:br>
              <a:rPr lang="ru-RU" sz="1200" dirty="0">
                <a:solidFill>
                  <a:srgbClr val="003F82"/>
                </a:solidFill>
                <a:latin typeface="Myriad Pro"/>
              </a:rPr>
            </a:br>
            <a:r>
              <a:rPr lang="ru-RU" sz="1600" dirty="0">
                <a:solidFill>
                  <a:srgbClr val="003F82"/>
                </a:solidFill>
                <a:latin typeface="Myriad Pro"/>
              </a:rPr>
              <a:t>Создается матрица различии, которая представляет собой структуру данных для хранения расстоянии между пар кластеров. После этого выполняется иерархическая кластеризация пока число кластеров не будет совпадать с заданным числом кластеров</a:t>
            </a:r>
            <a:r>
              <a:rPr lang="en-US" sz="1600" dirty="0">
                <a:solidFill>
                  <a:srgbClr val="003F82"/>
                </a:solidFill>
                <a:latin typeface="Myriad Pro"/>
              </a:rPr>
              <a:t>.</a:t>
            </a:r>
          </a:p>
          <a:p>
            <a:r>
              <a:rPr lang="ru-RU" sz="1600" dirty="0">
                <a:solidFill>
                  <a:srgbClr val="003F82"/>
                </a:solidFill>
                <a:latin typeface="Myriad Pro"/>
              </a:rPr>
              <a:t>В каждом шагу итерации алгоритма методом подбора всех всевозможных пар кластеров выбирается пара кластеров с наименьшей дистанцией. Создаётся новый кластер путем объединения пары кластеров. Старые кластеры удаляются из списка кластеров, обновляется матрица различии по ново созданному кластеру.</a:t>
            </a:r>
            <a:endParaRPr lang="en-US" sz="1600" dirty="0">
              <a:solidFill>
                <a:srgbClr val="003F82"/>
              </a:solidFill>
              <a:latin typeface="Myriad Pro"/>
            </a:endParaRPr>
          </a:p>
          <a:p>
            <a:endParaRPr lang="ru-RU" sz="1600" dirty="0">
              <a:solidFill>
                <a:srgbClr val="003F82"/>
              </a:solidFill>
              <a:latin typeface="Myriad Pro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9D716-56B9-4866-9ADB-B717D3F15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15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ВЫБРАННЫХ АЛГОРИТМОВ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A2095-134E-42F2-B772-F9CAC67012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03310" y="3693464"/>
            <a:ext cx="3558302" cy="266487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64A023-6857-435C-85D8-416921BA82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82092" y="1407727"/>
            <a:ext cx="5494961" cy="44944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8B21FF4-1FE6-4E4B-89A1-0DB0AC0AE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1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ВЫБРАННЫХ АЛГОРИТМОВ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A2095-134E-42F2-B772-F9CAC67012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56289" y="3693464"/>
            <a:ext cx="3452343" cy="266487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64A023-6857-435C-85D8-416921BA82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75023" y="1407727"/>
            <a:ext cx="4909099" cy="44944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F1BF7D-C289-4E21-9593-DDBC0FC5D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83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F393A-A2B4-4FF9-A9DF-6943B5241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b="1" dirty="0">
                <a:solidFill>
                  <a:srgbClr val="003F82"/>
                </a:solidFill>
                <a:latin typeface="Myriad Pro"/>
              </a:rPr>
              <a:t>При разработке были использованы следующие инструменты и технологии</a:t>
            </a:r>
            <a:endParaRPr lang="ru-RU" sz="2400" dirty="0">
              <a:solidFill>
                <a:srgbClr val="003F82"/>
              </a:solidFill>
              <a:latin typeface="Myriad Pro"/>
            </a:endParaRPr>
          </a:p>
          <a:p>
            <a:pPr marL="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3F82"/>
                </a:solidFill>
                <a:latin typeface="Myriad Pro"/>
              </a:rPr>
              <a:t>Microsoft Visual Studio 2017 Community</a:t>
            </a:r>
          </a:p>
          <a:p>
            <a:pPr marL="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3F82"/>
                </a:solidFill>
                <a:latin typeface="Myriad Pro"/>
              </a:rPr>
              <a:t>C# </a:t>
            </a:r>
            <a:r>
              <a:rPr lang="ru-RU" sz="2000" dirty="0">
                <a:solidFill>
                  <a:srgbClr val="003F82"/>
                </a:solidFill>
                <a:latin typeface="Myriad Pro"/>
              </a:rPr>
              <a:t>7</a:t>
            </a:r>
            <a:r>
              <a:rPr lang="en-US" sz="2000" dirty="0">
                <a:solidFill>
                  <a:srgbClr val="003F82"/>
                </a:solidFill>
                <a:latin typeface="Myriad Pro"/>
              </a:rPr>
              <a:t>.0</a:t>
            </a:r>
          </a:p>
          <a:p>
            <a:pPr marL="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3F82"/>
                </a:solidFill>
                <a:latin typeface="Myriad Pro"/>
              </a:rPr>
              <a:t>.NET Framework 4.</a:t>
            </a:r>
            <a:r>
              <a:rPr lang="ru-RU" sz="2000" dirty="0">
                <a:solidFill>
                  <a:srgbClr val="003F82"/>
                </a:solidFill>
                <a:latin typeface="Myriad Pro"/>
              </a:rPr>
              <a:t>7</a:t>
            </a:r>
            <a:r>
              <a:rPr lang="en-US" sz="2000" dirty="0">
                <a:solidFill>
                  <a:srgbClr val="003F82"/>
                </a:solidFill>
                <a:latin typeface="Myriad Pro"/>
              </a:rPr>
              <a:t>.</a:t>
            </a:r>
            <a:r>
              <a:rPr lang="ru-RU" sz="2000" dirty="0">
                <a:solidFill>
                  <a:srgbClr val="003F82"/>
                </a:solidFill>
                <a:latin typeface="Myriad Pro"/>
              </a:rPr>
              <a:t>1</a:t>
            </a:r>
          </a:p>
          <a:p>
            <a:pPr marL="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3F82"/>
                </a:solidFill>
                <a:latin typeface="Myriad Pro"/>
              </a:rPr>
              <a:t>WinForms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3F82"/>
              </a:solidFill>
              <a:latin typeface="Myriad Pro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3F82"/>
                </a:solidFill>
                <a:latin typeface="Myriad Pro"/>
              </a:rPr>
              <a:t>В качестве тестовых входных данных были использованы реальные данные с сайта “Информационная система анализа деятельности образовательных организаций в сфере высшего и среднего профессионального образования”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3F82"/>
              </a:solidFill>
              <a:latin typeface="Myriad Pro"/>
            </a:endParaRPr>
          </a:p>
          <a:p>
            <a:endParaRPr lang="en-US" sz="2400" dirty="0">
              <a:solidFill>
                <a:srgbClr val="003F82"/>
              </a:solidFill>
              <a:latin typeface="Myriad Pro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E389F-B551-42D5-95DC-BC09F23E4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Диаграмма зависимостей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728F4-3444-47A8-8CB7-52A3E9064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805" t="5407" r="14413" b="12252"/>
          <a:stretch/>
        </p:blipFill>
        <p:spPr>
          <a:xfrm>
            <a:off x="55563" y="1362054"/>
            <a:ext cx="8832849" cy="5108618"/>
          </a:xfrm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AD159-00ED-41A7-AA9E-C2631BE2F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162823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CD445C-3CCF-4F66-B3A0-EBC83866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Демо">
            <a:hlinkClick r:id="" action="ppaction://media"/>
            <a:extLst>
              <a:ext uri="{FF2B5EF4-FFF2-40B4-BE49-F238E27FC236}">
                <a16:creationId xmlns:a16="http://schemas.microsoft.com/office/drawing/2014/main" id="{AD8ACDC0-8AFB-452A-B97F-6F0A7FDEAF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633538"/>
            <a:ext cx="8229600" cy="4457700"/>
          </a:xfrm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16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247E2-8196-4207-BBB6-1832E5DEA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Пути дальнейшей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722A-C75F-4F5D-9E2F-52917A85C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b="1" dirty="0">
                <a:solidFill>
                  <a:srgbClr val="003F82"/>
                </a:solidFill>
                <a:latin typeface="Myriad Pro"/>
              </a:rPr>
              <a:t>Практическое значение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3F82"/>
                </a:solidFill>
                <a:latin typeface="Myriad Pro"/>
              </a:rPr>
              <a:t>Данный программный продукт поможет в рядах задач в которых понадобится инструмент </a:t>
            </a:r>
            <a:r>
              <a:rPr lang="ru-RU" sz="2000" dirty="0" err="1">
                <a:solidFill>
                  <a:srgbClr val="003F82"/>
                </a:solidFill>
                <a:latin typeface="Myriad Pro"/>
              </a:rPr>
              <a:t>кластероного</a:t>
            </a:r>
            <a:r>
              <a:rPr lang="ru-RU" sz="2000" dirty="0">
                <a:solidFill>
                  <a:srgbClr val="003F82"/>
                </a:solidFill>
                <a:latin typeface="Myriad Pro"/>
              </a:rPr>
              <a:t> анализа данных</a:t>
            </a:r>
          </a:p>
          <a:p>
            <a:endParaRPr lang="ru-RU" sz="2000" dirty="0">
              <a:solidFill>
                <a:srgbClr val="003F82"/>
              </a:solidFill>
              <a:latin typeface="Myriad Pro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Myriad Pro"/>
              </a:rPr>
              <a:t>Пути дальнейшей работы </a:t>
            </a:r>
            <a:r>
              <a:rPr lang="ru-RU" sz="2400" b="1" dirty="0" err="1">
                <a:solidFill>
                  <a:schemeClr val="bg1"/>
                </a:solidFill>
              </a:rPr>
              <a:t>работы</a:t>
            </a:r>
            <a:endParaRPr lang="ru-RU" sz="2400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3F82"/>
                </a:solidFill>
                <a:latin typeface="Myriad Pro"/>
              </a:rPr>
              <a:t>Новые алгоритмы кластеризации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3F82"/>
                </a:solidFill>
                <a:latin typeface="Myriad Pro"/>
              </a:rPr>
              <a:t>Усовершенствование форматы входных данных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3F82"/>
                </a:solidFill>
                <a:latin typeface="Myriad Pro"/>
              </a:rPr>
              <a:t>Добавить новые критерии кластеризации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03F82"/>
                </a:solidFill>
                <a:latin typeface="Myriad Pro"/>
              </a:rPr>
              <a:t>Добавить многостраничный режим пользования</a:t>
            </a:r>
          </a:p>
          <a:p>
            <a:pPr marL="0" indent="0">
              <a:buNone/>
            </a:pPr>
            <a:endParaRPr lang="ru-RU" dirty="0">
              <a:solidFill>
                <a:srgbClr val="003F82"/>
              </a:solidFill>
              <a:latin typeface="Myriad Pro"/>
            </a:endParaRPr>
          </a:p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B9198B-5181-467B-8D23-70C1EC61F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FBDE7-C506-4FCB-AAD7-C0C680DFB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z="2000" dirty="0" err="1"/>
              <a:t>Жамбю</a:t>
            </a:r>
            <a:r>
              <a:rPr lang="ru-RU" sz="2000" dirty="0"/>
              <a:t> М. Иерархический кластер-анализ и соответствия. — М.: Финансы и статистика, 1988. — 345 с. </a:t>
            </a:r>
            <a:endParaRPr lang="en-US" sz="2000" dirty="0"/>
          </a:p>
          <a:p>
            <a:pPr lvl="0"/>
            <a:r>
              <a:rPr lang="ru-RU" sz="2000" dirty="0" err="1"/>
              <a:t>Мандель</a:t>
            </a:r>
            <a:r>
              <a:rPr lang="ru-RU" sz="2000" dirty="0"/>
              <a:t> И. Д. Кластерный анализ. — М.: Финансы и статистика, 1988. — 176 с. </a:t>
            </a:r>
            <a:endParaRPr lang="en-US" sz="2000" dirty="0"/>
          </a:p>
          <a:p>
            <a:pPr lvl="0"/>
            <a:r>
              <a:rPr lang="ru-RU" sz="2000" dirty="0"/>
              <a:t>Орлов А. И. Прикладная статистика. Учебник. — М.: Экзамен, 2006. — 671 с.</a:t>
            </a:r>
            <a:endParaRPr lang="en-US" sz="2000" dirty="0"/>
          </a:p>
          <a:p>
            <a:pPr lvl="0"/>
            <a:r>
              <a:rPr lang="ru-RU" sz="2000" dirty="0" err="1"/>
              <a:t>Шрейдер</a:t>
            </a:r>
            <a:r>
              <a:rPr lang="ru-RU" sz="2000" dirty="0"/>
              <a:t> Ю. А. Что такое расстояние? — М.: </a:t>
            </a:r>
            <a:r>
              <a:rPr lang="ru-RU" sz="2000" dirty="0" err="1"/>
              <a:t>Физматлит</a:t>
            </a:r>
            <a:r>
              <a:rPr lang="ru-RU" sz="2000" dirty="0"/>
              <a:t>, 1963. — 76 с. 17)	</a:t>
            </a:r>
          </a:p>
          <a:p>
            <a:pPr lvl="0"/>
            <a:r>
              <a:rPr lang="ru-RU" sz="2000" dirty="0"/>
              <a:t>Информационная система анализа деятельности образовательных организаций в сфере высшего и среднего профессионального образования. [Электронный ресурс] / ГИВЦ. Режим доступа: http://indicators.miccedu.ru/monitoring/2017/index.php?m=vpo, свободный(дата обращения: 19.04.2019).</a:t>
            </a:r>
            <a:endParaRPr lang="en-US" sz="20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6E9A9B-7215-425F-80EA-1BDECFAA3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FBDE7-C506-4FCB-AAD7-C0C680DFB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/>
              <a:t>Finding groups in data with Agglomerative Clustering [</a:t>
            </a:r>
            <a:r>
              <a:rPr lang="ru-RU" sz="2000" dirty="0"/>
              <a:t>Электронный ресурс</a:t>
            </a:r>
            <a:r>
              <a:rPr lang="en-US" sz="2000" dirty="0"/>
              <a:t>] / </a:t>
            </a:r>
            <a:r>
              <a:rPr lang="en-US" sz="2000" dirty="0" err="1"/>
              <a:t>Codeproject</a:t>
            </a:r>
            <a:r>
              <a:rPr lang="en-US" sz="2000" dirty="0"/>
              <a:t>. </a:t>
            </a:r>
            <a:r>
              <a:rPr lang="ru-RU" sz="2000" dirty="0"/>
              <a:t>Режим доступа: </a:t>
            </a:r>
            <a:r>
              <a:rPr lang="ru-RU" sz="2000" u="sng" dirty="0">
                <a:hlinkClick r:id="rId3"/>
              </a:rPr>
              <a:t>https://www.codeproject.com/Articles/1120804/Finding-groups-in-data-with-Csharp-Agglomerative-C</a:t>
            </a:r>
            <a:r>
              <a:rPr lang="ru-RU" sz="2000" dirty="0"/>
              <a:t>, свободный(дата обращения: 19.04.2019).</a:t>
            </a:r>
            <a:endParaRPr lang="en-US" sz="2000" dirty="0"/>
          </a:p>
          <a:p>
            <a:pPr lvl="0"/>
            <a:r>
              <a:rPr lang="en-US" sz="2000" dirty="0"/>
              <a:t>IBM SPSS Software </a:t>
            </a:r>
            <a:r>
              <a:rPr lang="ru-RU" sz="2000" dirty="0"/>
              <a:t>- РФ. [Электронный ресурс] / </a:t>
            </a:r>
            <a:r>
              <a:rPr lang="en-US" sz="2000" dirty="0"/>
              <a:t>IBM</a:t>
            </a:r>
            <a:r>
              <a:rPr lang="ru-RU" sz="2000" dirty="0"/>
              <a:t>. Режим доступа: </a:t>
            </a:r>
            <a:r>
              <a:rPr lang="ru-RU" sz="2000" u="sng" dirty="0">
                <a:hlinkClick r:id="rId4"/>
              </a:rPr>
              <a:t>https://www.ibm.com/ru-ru/analytics/spss-statistics-software</a:t>
            </a:r>
            <a:r>
              <a:rPr lang="ru-RU" sz="2000" dirty="0"/>
              <a:t>, свободный(дата обращения: 19.04.2019). </a:t>
            </a:r>
            <a:endParaRPr lang="en-US" sz="2000" dirty="0"/>
          </a:p>
          <a:p>
            <a:pPr lvl="0"/>
            <a:r>
              <a:rPr lang="en-US" sz="2000" dirty="0"/>
              <a:t>Kaufman L., </a:t>
            </a:r>
            <a:r>
              <a:rPr lang="en-US" sz="2000" dirty="0" err="1"/>
              <a:t>Rousseeuw</a:t>
            </a:r>
            <a:r>
              <a:rPr lang="en-US" sz="2000" dirty="0"/>
              <a:t> P.J. Finding Groups in Data: an introduction to cluster analysis / L. Kaufman, P.J. </a:t>
            </a:r>
            <a:r>
              <a:rPr lang="en-US" sz="2000" dirty="0" err="1"/>
              <a:t>Rousseeuw</a:t>
            </a:r>
            <a:r>
              <a:rPr lang="en-US" sz="2000" dirty="0"/>
              <a:t>. — Wiley, 1990 – 368 </a:t>
            </a:r>
            <a:r>
              <a:rPr lang="ru-RU" sz="2000" dirty="0"/>
              <a:t>с</a:t>
            </a:r>
            <a:r>
              <a:rPr lang="en-US" sz="2000" dirty="0"/>
              <a:t>.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19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1FEE3-ED46-4629-943C-DAC5A5AFE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65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</a:p>
          <a:p>
            <a:pPr>
              <a:spcBef>
                <a:spcPct val="20000"/>
              </a:spcBef>
            </a:pP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ПРЕДМЕТНОЙ ОБЛАСТИ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8CBEF-D081-4A8F-90B7-0F31C3131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/>
              <a:t>Классы или концептуально смысловые группы являются объектами, которые разделяют общие характеристики, что играет важную роль в том, как люди понимают и описывают окружающий мир. С самого рождения мы обучены тому, чтобы разделять объекты на некоторые группы. </a:t>
            </a:r>
          </a:p>
          <a:p>
            <a:r>
              <a:rPr lang="ru-RU" sz="2400" dirty="0"/>
              <a:t>В контексте понимания данных кластеры потенциальные классы, а кластерный анализ является техникой для автоматического нахождения этих классов.</a:t>
            </a:r>
            <a:endParaRPr lang="en-US" sz="2400" dirty="0"/>
          </a:p>
          <a:p>
            <a:endParaRPr lang="en-US" sz="1800" dirty="0"/>
          </a:p>
          <a:p>
            <a:pPr lvl="1"/>
            <a:endParaRPr lang="en-US" sz="2000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A0E6A4-B35F-4765-89C9-51D6F22AC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altLang="ru-RU" sz="1200" dirty="0">
                <a:solidFill>
                  <a:srgbClr val="003F82"/>
                </a:solidFill>
                <a:latin typeface="Arial" panose="020B0604020202020204" pitchFamily="34" charset="0"/>
              </a:rPr>
              <a:t>Матевосян Армен Арсенович</a:t>
            </a:r>
            <a:endParaRPr lang="en-US" altLang="ru-RU" sz="1200" dirty="0">
              <a:solidFill>
                <a:srgbClr val="003F82"/>
              </a:solidFill>
              <a:latin typeface="Arial" panose="020B0604020202020204" pitchFamily="34" charset="0"/>
            </a:endParaRPr>
          </a:p>
          <a:p>
            <a:r>
              <a:rPr lang="en-US" altLang="ru-RU" sz="1200" dirty="0">
                <a:solidFill>
                  <a:srgbClr val="003F82"/>
                </a:solidFill>
                <a:latin typeface="Arial" panose="020B0604020202020204" pitchFamily="34" charset="0"/>
              </a:rPr>
              <a:t>aamatevosyan@edu.hse.ru</a:t>
            </a:r>
          </a:p>
          <a:p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- 201</a:t>
            </a:r>
            <a:r>
              <a:rPr lang="en-US" alt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9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20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</a:p>
          <a:p>
            <a:pPr>
              <a:spcBef>
                <a:spcPct val="20000"/>
              </a:spcBef>
            </a:pP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ПРЕДМЕТНОЙ ОБЛАСТИ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8CBEF-D081-4A8F-90B7-0F31C3131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ru-RU" sz="2400" dirty="0"/>
              <a:t>Кластерный анализ является одним из ведущих направлении в сфере описательной статистики и машинного обучения. И реализации решении задач кластеризации часто используются в быту.</a:t>
            </a:r>
          </a:p>
          <a:p>
            <a:pPr marL="457200" lvl="1" indent="0">
              <a:buNone/>
            </a:pPr>
            <a:r>
              <a:rPr lang="ru-RU" sz="2400" dirty="0"/>
              <a:t>Существует много алгоритмов и подходов кластерного анализа, так как:</a:t>
            </a:r>
          </a:p>
          <a:p>
            <a:pPr lvl="2"/>
            <a:r>
              <a:rPr lang="ru-RU" dirty="0"/>
              <a:t>K-</a:t>
            </a:r>
            <a:r>
              <a:rPr lang="ru-RU" dirty="0" err="1"/>
              <a:t>Means</a:t>
            </a:r>
            <a:endParaRPr lang="ru-RU" dirty="0"/>
          </a:p>
          <a:p>
            <a:pPr lvl="2"/>
            <a:r>
              <a:rPr lang="ru-RU" dirty="0"/>
              <a:t>C-</a:t>
            </a:r>
            <a:r>
              <a:rPr lang="ru-RU" dirty="0" err="1"/>
              <a:t>Means</a:t>
            </a:r>
            <a:endParaRPr lang="ru-RU" dirty="0"/>
          </a:p>
          <a:p>
            <a:pPr lvl="2"/>
            <a:r>
              <a:rPr lang="ru-RU" dirty="0" err="1"/>
              <a:t>Agnes</a:t>
            </a:r>
            <a:endParaRPr lang="ru-RU" dirty="0"/>
          </a:p>
          <a:p>
            <a:pPr lvl="2"/>
            <a:r>
              <a:rPr lang="ru-RU" dirty="0"/>
              <a:t>DBSCAN</a:t>
            </a:r>
          </a:p>
          <a:p>
            <a:pPr lvl="2"/>
            <a:r>
              <a:rPr lang="ru-RU" dirty="0"/>
              <a:t>GMM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7933E7-7A00-4258-A08E-A317D9DDC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04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</a:p>
          <a:p>
            <a:pPr>
              <a:spcBef>
                <a:spcPct val="20000"/>
              </a:spcBef>
            </a:pP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ПРЕДМЕТНОЙ ОБЛАСТИ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8CBEF-D081-4A8F-90B7-0F31C3131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/>
              <a:t>Кластерный анализ и ее различные реализации могут быть использованы в разных областях для решения задач, таких как:</a:t>
            </a:r>
            <a:endParaRPr lang="en-US" sz="2400" dirty="0"/>
          </a:p>
          <a:p>
            <a:pPr lvl="1"/>
            <a:r>
              <a:rPr lang="ru-RU" sz="2000" dirty="0"/>
              <a:t>Классификация различных биологических видов, элементов</a:t>
            </a:r>
            <a:endParaRPr lang="en-US" sz="2000" dirty="0"/>
          </a:p>
          <a:p>
            <a:pPr lvl="1"/>
            <a:r>
              <a:rPr lang="ru-RU" sz="2000" dirty="0"/>
              <a:t>В разбиении результатов по запросу в поисковых системах (</a:t>
            </a:r>
            <a:r>
              <a:rPr lang="en-US" sz="2000" dirty="0"/>
              <a:t>Google</a:t>
            </a:r>
            <a:r>
              <a:rPr lang="ru-RU" sz="2000" dirty="0"/>
              <a:t>, </a:t>
            </a:r>
            <a:r>
              <a:rPr lang="en-US" sz="2000" dirty="0"/>
              <a:t>Yahoo</a:t>
            </a:r>
            <a:r>
              <a:rPr lang="ru-RU" sz="2000" dirty="0"/>
              <a:t>, </a:t>
            </a:r>
            <a:r>
              <a:rPr lang="en-US" sz="2000" dirty="0"/>
              <a:t>Yandex</a:t>
            </a:r>
            <a:r>
              <a:rPr lang="ru-RU" sz="2000" dirty="0"/>
              <a:t>…)</a:t>
            </a:r>
            <a:endParaRPr lang="en-US" sz="2000" dirty="0"/>
          </a:p>
          <a:p>
            <a:pPr lvl="1"/>
            <a:r>
              <a:rPr lang="ru-RU" sz="2000" dirty="0"/>
              <a:t>В различных исследованиях для выявления закономерностей</a:t>
            </a:r>
            <a:endParaRPr lang="en-US" sz="2000" dirty="0"/>
          </a:p>
          <a:p>
            <a:pPr lvl="1"/>
            <a:r>
              <a:rPr lang="ru-RU" sz="2000" dirty="0"/>
              <a:t>В нахождении вариации различных болезней в медицине</a:t>
            </a:r>
            <a:endParaRPr lang="en-US" sz="2000" dirty="0"/>
          </a:p>
          <a:p>
            <a:pPr lvl="1"/>
            <a:r>
              <a:rPr lang="ru-RU" sz="2000" dirty="0"/>
              <a:t>В бизнес среде, для обработки большого объёма данных</a:t>
            </a:r>
            <a:endParaRPr lang="en-US" sz="2000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F0075-62DE-4543-8E39-2D60B1224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57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000" b="1" dirty="0">
                <a:solidFill>
                  <a:schemeClr val="bg1"/>
                </a:solidFill>
              </a:rPr>
              <a:t>ОСНОВНЫЕ ПОНЯТИЯ, ОПРЕДЕЛЕНИЯ, ТЕРМИНЫ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2250" y="1479550"/>
            <a:ext cx="8575521" cy="39703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b="1" dirty="0"/>
              <a:t>	</a:t>
            </a:r>
            <a:r>
              <a:rPr lang="ru-RU" b="1" dirty="0" err="1"/>
              <a:t>Агломеративный</a:t>
            </a:r>
            <a:r>
              <a:rPr lang="ru-RU" b="1" dirty="0"/>
              <a:t> метод</a:t>
            </a:r>
            <a:r>
              <a:rPr lang="ru-RU" dirty="0"/>
              <a:t> – один из методов иерархической кластеризации, в котором создание новых кластеров выполняется путем объединения малочисленных кластеров в более крупные кластеров, таким образом дерево созданным методом имеет направление от листьев к стволу, которая называется деревом кластеров.</a:t>
            </a:r>
            <a:endParaRPr lang="en-US" dirty="0"/>
          </a:p>
          <a:p>
            <a:r>
              <a:rPr lang="ru-RU" b="1" dirty="0"/>
              <a:t>	</a:t>
            </a:r>
            <a:r>
              <a:rPr lang="ru-RU" b="1" dirty="0" err="1"/>
              <a:t>Дендрограмма</a:t>
            </a:r>
            <a:r>
              <a:rPr lang="ru-RU" dirty="0"/>
              <a:t> – совокупность древовидных диаграмма дерева кластеров. </a:t>
            </a:r>
            <a:endParaRPr lang="en-US" dirty="0"/>
          </a:p>
          <a:p>
            <a:r>
              <a:rPr lang="ru-RU" dirty="0"/>
              <a:t>	</a:t>
            </a:r>
            <a:r>
              <a:rPr lang="ru-RU" b="1" dirty="0"/>
              <a:t>Иерархические алгоритм – </a:t>
            </a:r>
            <a:r>
              <a:rPr lang="ru-RU" dirty="0"/>
              <a:t>группа алгоритмов кластеризации, которая упорядочивает данные путем создания иерархии(дерева) вложенных кластеров.</a:t>
            </a:r>
            <a:endParaRPr lang="en-US" dirty="0"/>
          </a:p>
          <a:p>
            <a:r>
              <a:rPr lang="ru-RU" dirty="0"/>
              <a:t>	</a:t>
            </a:r>
            <a:r>
              <a:rPr lang="ru-RU" b="1" dirty="0"/>
              <a:t>Индекс </a:t>
            </a:r>
            <a:r>
              <a:rPr lang="ru-RU" b="1" dirty="0" err="1"/>
              <a:t>Цалиньски</a:t>
            </a:r>
            <a:r>
              <a:rPr lang="ru-RU" b="1" dirty="0"/>
              <a:t> </a:t>
            </a:r>
            <a:r>
              <a:rPr lang="ru-RU" b="1" dirty="0" err="1"/>
              <a:t>Харабаша</a:t>
            </a:r>
            <a:r>
              <a:rPr lang="ru-RU" dirty="0"/>
              <a:t> – критерия для оценки обусловленного качества выполненной кластеризации.</a:t>
            </a:r>
            <a:endParaRPr lang="en-US" dirty="0"/>
          </a:p>
          <a:p>
            <a:r>
              <a:rPr lang="ru-RU" dirty="0"/>
              <a:t>	</a:t>
            </a:r>
            <a:r>
              <a:rPr lang="ru-RU" b="1" dirty="0"/>
              <a:t>Кластер </a:t>
            </a:r>
            <a:r>
              <a:rPr lang="ru-RU" dirty="0"/>
              <a:t>— группа однородных объектом.</a:t>
            </a:r>
          </a:p>
          <a:p>
            <a:r>
              <a:rPr lang="ru-RU" b="1" dirty="0"/>
              <a:t>	</a:t>
            </a:r>
            <a:r>
              <a:rPr lang="ru-RU" dirty="0"/>
              <a:t>	</a:t>
            </a:r>
            <a:r>
              <a:rPr lang="ru-RU" sz="1600" dirty="0">
                <a:latin typeface="Segoe UI" panose="020B0502040204020203" pitchFamily="34" charset="0"/>
              </a:rPr>
              <a:t>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CB216C-5463-481E-BE16-FC755218F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000" b="1" dirty="0">
                <a:solidFill>
                  <a:schemeClr val="bg1"/>
                </a:solidFill>
              </a:rPr>
              <a:t>ОСНОВНЫЕ ПОНЯТИЯ, ОПРЕДЕЛЕНИЯ, ТЕРМИНЫ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6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2250" y="1479550"/>
            <a:ext cx="8575521" cy="47397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2000" b="1" dirty="0"/>
              <a:t>	Кластеризация (или кластерный анализ) </a:t>
            </a:r>
            <a:r>
              <a:rPr lang="ru-RU" sz="2000" dirty="0"/>
              <a:t>— задача группирования множества объектов так, чтобы объекты, которые принадлежат одной группе были более похожими(однородными), а объекты разных групп должны максимально быть различны. Сама кластеризация не является алгоритмом, а общей задачей для решения.</a:t>
            </a:r>
            <a:endParaRPr lang="ru-RU" sz="2000" b="1" dirty="0"/>
          </a:p>
          <a:p>
            <a:r>
              <a:rPr lang="ru-RU" sz="2000" b="1" dirty="0"/>
              <a:t>	</a:t>
            </a:r>
            <a:r>
              <a:rPr lang="ru-RU" b="1" dirty="0"/>
              <a:t>Матрица различии </a:t>
            </a:r>
            <a:r>
              <a:rPr lang="ru-RU" dirty="0"/>
              <a:t>— матрица в котором хранятся значения расстоянии между двумя кластерам.</a:t>
            </a:r>
            <a:endParaRPr lang="en-US" dirty="0"/>
          </a:p>
          <a:p>
            <a:r>
              <a:rPr lang="ru-RU" b="1" dirty="0"/>
              <a:t>	Мера расстояния </a:t>
            </a:r>
            <a:r>
              <a:rPr lang="ru-RU" dirty="0"/>
              <a:t>— метрика, которая описывает расстояние между двумя объектами.</a:t>
            </a:r>
            <a:endParaRPr lang="en-US" dirty="0"/>
          </a:p>
          <a:p>
            <a:r>
              <a:rPr lang="ru-RU" dirty="0"/>
              <a:t>	</a:t>
            </a:r>
            <a:r>
              <a:rPr lang="ru-RU" b="1" dirty="0"/>
              <a:t>Стратегия объединения </a:t>
            </a:r>
            <a:r>
              <a:rPr lang="ru-RU" dirty="0"/>
              <a:t>— алгоритм объединения двух кластеров.</a:t>
            </a:r>
            <a:endParaRPr lang="en-US" dirty="0"/>
          </a:p>
          <a:p>
            <a:r>
              <a:rPr lang="ru-RU" dirty="0"/>
              <a:t>	</a:t>
            </a:r>
            <a:r>
              <a:rPr lang="ru-RU" b="1" dirty="0"/>
              <a:t>Сумма квадратического отклонения кластера </a:t>
            </a:r>
            <a:r>
              <a:rPr lang="ru-RU" dirty="0"/>
              <a:t>– сумма квадратов расстояния объектов кластера от его </a:t>
            </a:r>
            <a:r>
              <a:rPr lang="ru-RU" dirty="0" err="1"/>
              <a:t>центроида</a:t>
            </a:r>
            <a:r>
              <a:rPr lang="ru-RU" dirty="0"/>
              <a:t>.</a:t>
            </a:r>
            <a:endParaRPr lang="en-US" dirty="0"/>
          </a:p>
          <a:p>
            <a:r>
              <a:rPr lang="ru-RU" b="1" dirty="0"/>
              <a:t>	</a:t>
            </a:r>
            <a:r>
              <a:rPr lang="ru-RU" b="1" dirty="0" err="1"/>
              <a:t>Центроид</a:t>
            </a:r>
            <a:r>
              <a:rPr lang="ru-RU" b="1" dirty="0"/>
              <a:t> </a:t>
            </a:r>
            <a:r>
              <a:rPr lang="ru-RU" dirty="0"/>
              <a:t>– центр тяжести кластера. Представляет собой кластер, значения точек(характеристик) которой равны среднему значению по каждой точке.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1DB71-8F2E-4B9A-949D-F05F7CE7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26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3477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03F82"/>
                </a:solidFill>
              </a:rPr>
              <a:t>Цель курсовой работы - разработать программу для кластеризации данных использующий </a:t>
            </a:r>
            <a:r>
              <a:rPr lang="ru-RU" sz="2400" b="1" dirty="0" err="1">
                <a:solidFill>
                  <a:srgbClr val="003F82"/>
                </a:solidFill>
              </a:rPr>
              <a:t>агломеративный</a:t>
            </a:r>
            <a:r>
              <a:rPr lang="ru-RU" sz="2400" b="1" dirty="0">
                <a:solidFill>
                  <a:srgbClr val="003F82"/>
                </a:solidFill>
              </a:rPr>
              <a:t> метод иерархической кластеризации данных.</a:t>
            </a:r>
          </a:p>
          <a:p>
            <a:br>
              <a:rPr lang="ru-RU" sz="2000" dirty="0">
                <a:solidFill>
                  <a:srgbClr val="003F82"/>
                </a:solidFill>
              </a:rPr>
            </a:br>
            <a:r>
              <a:rPr lang="ru-RU" sz="2400" b="1" dirty="0">
                <a:solidFill>
                  <a:srgbClr val="003F82"/>
                </a:solidFill>
              </a:rPr>
              <a:t>Задачи работы</a:t>
            </a:r>
          </a:p>
          <a:p>
            <a:endParaRPr lang="ru-RU" sz="2400" b="1" dirty="0">
              <a:solidFill>
                <a:srgbClr val="003F8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</a:rPr>
              <a:t>Реализовать основной алгоритм кластеризации данных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</a:rPr>
              <a:t>Возможность выбора параметров кластеризации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</a:rPr>
              <a:t>Возможность расчета числа выходных кластеров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</a:rPr>
              <a:t>Построение </a:t>
            </a:r>
            <a:r>
              <a:rPr lang="ru-RU" sz="2000" dirty="0" err="1">
                <a:solidFill>
                  <a:srgbClr val="003F82"/>
                </a:solidFill>
              </a:rPr>
              <a:t>дендограмм</a:t>
            </a:r>
            <a:r>
              <a:rPr lang="ru-RU" sz="2000" dirty="0">
                <a:solidFill>
                  <a:srgbClr val="003F82"/>
                </a:solidFill>
              </a:rPr>
              <a:t> и вспомогательных таблиц с данными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387AAA-A956-4B98-B50B-052D8F092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5FCB-EF84-40CD-8A2F-9585C0086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>
                <a:solidFill>
                  <a:srgbClr val="003F82"/>
                </a:solidFill>
                <a:latin typeface="Myriad Pro"/>
              </a:rPr>
              <a:t>Теоретическое решение задачи кластеризации данных с использованием </a:t>
            </a:r>
            <a:r>
              <a:rPr lang="ru-RU" sz="2400" dirty="0" err="1">
                <a:solidFill>
                  <a:srgbClr val="003F82"/>
                </a:solidFill>
                <a:latin typeface="Myriad Pro"/>
              </a:rPr>
              <a:t>агломератигного</a:t>
            </a:r>
            <a:r>
              <a:rPr lang="ru-RU" sz="2400" dirty="0">
                <a:solidFill>
                  <a:srgbClr val="003F82"/>
                </a:solidFill>
                <a:latin typeface="Myriad Pro"/>
              </a:rPr>
              <a:t> метода иерархической кластеризации был описан в главе 5 книги </a:t>
            </a:r>
            <a:r>
              <a:rPr lang="en-US" sz="2400" dirty="0">
                <a:solidFill>
                  <a:srgbClr val="003F82"/>
                </a:solidFill>
                <a:latin typeface="Myriad Pro"/>
              </a:rPr>
              <a:t>Finding Groups in Data: an introduction to cluster analysis []</a:t>
            </a:r>
            <a:endParaRPr lang="ru-RU" sz="2400" dirty="0">
              <a:solidFill>
                <a:srgbClr val="003F82"/>
              </a:solidFill>
              <a:latin typeface="Myriad Pro"/>
            </a:endParaRPr>
          </a:p>
          <a:p>
            <a:r>
              <a:rPr lang="ru-RU" sz="2400" dirty="0">
                <a:solidFill>
                  <a:srgbClr val="003F82"/>
                </a:solidFill>
                <a:latin typeface="Myriad Pro"/>
              </a:rPr>
              <a:t>Программным решением этой задачи является </a:t>
            </a:r>
            <a:r>
              <a:rPr lang="en-US" sz="2400" dirty="0">
                <a:solidFill>
                  <a:srgbClr val="003F82"/>
                </a:solidFill>
                <a:latin typeface="Myriad Pro"/>
              </a:rPr>
              <a:t>IBM SPSS</a:t>
            </a:r>
            <a:r>
              <a:rPr lang="ru-RU" sz="2400" dirty="0">
                <a:solidFill>
                  <a:srgbClr val="003F82"/>
                </a:solidFill>
                <a:latin typeface="Myriad Pro"/>
              </a:rPr>
              <a:t> (Последняя версия – 2</a:t>
            </a:r>
            <a:r>
              <a:rPr lang="en-US" sz="2400" dirty="0">
                <a:solidFill>
                  <a:srgbClr val="003F82"/>
                </a:solidFill>
                <a:latin typeface="Myriad Pro"/>
              </a:rPr>
              <a:t>5</a:t>
            </a:r>
            <a:r>
              <a:rPr lang="ru-RU" sz="2400" dirty="0">
                <a:solidFill>
                  <a:srgbClr val="003F82"/>
                </a:solidFill>
                <a:latin typeface="Myriad Pro"/>
              </a:rPr>
              <a:t>-</a:t>
            </a:r>
            <a:r>
              <a:rPr lang="ru-RU" sz="2400" dirty="0" err="1">
                <a:solidFill>
                  <a:srgbClr val="003F82"/>
                </a:solidFill>
                <a:latin typeface="Myriad Pro"/>
              </a:rPr>
              <a:t>ая</a:t>
            </a:r>
            <a:r>
              <a:rPr lang="ru-RU" sz="2400" dirty="0">
                <a:solidFill>
                  <a:srgbClr val="003F82"/>
                </a:solidFill>
                <a:latin typeface="Myriad Pro"/>
              </a:rPr>
              <a:t>. Год выхода – 2017. Ссылка на сайт производителя</a:t>
            </a:r>
            <a:r>
              <a:rPr lang="en-US" sz="2400" dirty="0">
                <a:solidFill>
                  <a:srgbClr val="003F82"/>
                </a:solidFill>
                <a:latin typeface="Myriad Pro"/>
              </a:rPr>
              <a:t>-</a:t>
            </a:r>
            <a:r>
              <a:rPr lang="en-US" sz="2400" dirty="0">
                <a:solidFill>
                  <a:srgbClr val="003F82"/>
                </a:solidFill>
                <a:latin typeface="Myriad Pro"/>
                <a:hlinkClick r:id="rId3"/>
              </a:rPr>
              <a:t>https://www.ibm.com/analytics/ru/ru/tec</a:t>
            </a:r>
            <a:r>
              <a:rPr lang="en-US" sz="2800" dirty="0">
                <a:solidFill>
                  <a:srgbClr val="003F82"/>
                </a:solidFill>
                <a:latin typeface="Myriad Pro"/>
                <a:hlinkClick r:id="rId3"/>
              </a:rPr>
              <a:t>hnology/spss/</a:t>
            </a:r>
            <a:r>
              <a:rPr lang="ru-RU" sz="2800" dirty="0">
                <a:solidFill>
                  <a:srgbClr val="003F82"/>
                </a:solidFill>
                <a:latin typeface="Myriad Pro"/>
              </a:rPr>
              <a:t>).</a:t>
            </a:r>
            <a:endParaRPr lang="en-US" sz="2800" dirty="0">
              <a:solidFill>
                <a:srgbClr val="003F82"/>
              </a:solidFill>
              <a:latin typeface="Myriad Pr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7353DC-5093-4051-97D8-126E55007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</a:p>
          <a:p>
            <a:pPr>
              <a:spcBef>
                <a:spcPct val="20000"/>
              </a:spcBef>
            </a:pP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ВЫБОР АЛГОРИТМА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5F9E7-621A-4317-AD95-C15680DC5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003F82"/>
                </a:solidFill>
              </a:rPr>
              <a:t>Алгоритм </a:t>
            </a:r>
            <a:r>
              <a:rPr lang="en-US" b="1" dirty="0">
                <a:solidFill>
                  <a:srgbClr val="003F82"/>
                </a:solidFill>
              </a:rPr>
              <a:t>AGNES</a:t>
            </a:r>
            <a:endParaRPr lang="ru-RU" dirty="0"/>
          </a:p>
          <a:p>
            <a:r>
              <a:rPr lang="ru-RU" dirty="0"/>
              <a:t>В качестве алгоритма кластеризации был реализован алгоритм </a:t>
            </a:r>
            <a:r>
              <a:rPr lang="en-US" dirty="0"/>
              <a:t>AGNES </a:t>
            </a:r>
            <a:r>
              <a:rPr lang="ru-RU" dirty="0"/>
              <a:t>из 5 главы книги </a:t>
            </a:r>
            <a:r>
              <a:rPr lang="en-US" dirty="0"/>
              <a:t>Finding Groups in Data: an introduction to cluster analysis. </a:t>
            </a:r>
            <a:r>
              <a:rPr lang="ru-RU" dirty="0"/>
              <a:t>Выбор алгоритма был обусловлен темой курсового проекта</a:t>
            </a:r>
            <a:r>
              <a:rPr lang="en-US" dirty="0"/>
              <a:t>.</a:t>
            </a:r>
            <a:endParaRPr lang="ru-RU" dirty="0"/>
          </a:p>
          <a:p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5892B9-75C1-47E3-814A-5E5075ACF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8" y="6577797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Матевосян 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БПИ 181, курсовая работа, Программа для кластеризации российских вузов 			2019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1209</Words>
  <Application>Microsoft Office PowerPoint</Application>
  <PresentationFormat>On-screen Show (4:3)</PresentationFormat>
  <Paragraphs>207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 New</vt:lpstr>
      <vt:lpstr>Myriad Pro</vt:lpstr>
      <vt:lpstr>Segoe UI</vt:lpstr>
      <vt:lpstr>Office Theme</vt:lpstr>
      <vt:lpstr>Факультет компьютерных наук Департамент программной инженерии Курсовая работа Программа для кластеризации российских вузов по показателям их научно-образовательной деятельности на основе иерархического агломеративного метода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2017</dc:title>
  <dc:creator>vkremlev</dc:creator>
  <cp:lastModifiedBy>Матевосян Армен Арсенович</cp:lastModifiedBy>
  <cp:revision>44</cp:revision>
  <dcterms:created xsi:type="dcterms:W3CDTF">2010-09-30T06:45:00Z</dcterms:created>
  <dcterms:modified xsi:type="dcterms:W3CDTF">2019-05-23T13:00:37Z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